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7772400" cy="10058400"/>
  <p:notesSz cx="7772400" cy="10058400"/>
  <p:embeddedFontLst>
    <p:embeddedFont>
      <p:font typeface="Cambria" panose="02040503050406030204" pitchFamily="18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1698" y="-68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2930" y="3118104"/>
            <a:ext cx="6606540" cy="21122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65860" y="5632704"/>
            <a:ext cx="5440680" cy="251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88620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002786" y="2313432"/>
            <a:ext cx="3380994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8620" y="402336"/>
            <a:ext cx="6995160" cy="16093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88620" y="2313432"/>
            <a:ext cx="6995160" cy="6638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642616" y="9354312"/>
            <a:ext cx="2487168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8620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9/19/2022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596128" y="9354312"/>
            <a:ext cx="1787652" cy="502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hegeekstuff.com/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7716" y="2198419"/>
            <a:ext cx="5171440" cy="681990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3804920">
              <a:lnSpc>
                <a:spcPct val="97500"/>
              </a:lnSpc>
              <a:spcBef>
                <a:spcPts val="135"/>
              </a:spcBef>
            </a:pPr>
            <a:r>
              <a:rPr sz="1200" spc="-10" dirty="0">
                <a:latin typeface="Cambria"/>
                <a:cs typeface="Cambria"/>
              </a:rPr>
              <a:t>#include&lt;stdio.h&gt; #include&lt;stdlib.h&gt; #include&lt;stdbool.h&gt;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15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test_struct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int </a:t>
            </a:r>
            <a:r>
              <a:rPr sz="1200" spc="-20" dirty="0">
                <a:latin typeface="Cambria"/>
                <a:cs typeface="Cambria"/>
              </a:rPr>
              <a:t>val;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10" dirty="0">
                <a:latin typeface="Cambria"/>
                <a:cs typeface="Cambria"/>
              </a:rPr>
              <a:t> *next;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15"/>
              </a:lnSpc>
            </a:pPr>
            <a:r>
              <a:rPr sz="1200" spc="-25" dirty="0">
                <a:latin typeface="Cambria"/>
                <a:cs typeface="Cambria"/>
              </a:rPr>
              <a:t>};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200">
              <a:latin typeface="Cambria"/>
              <a:cs typeface="Cambria"/>
            </a:endParaRPr>
          </a:p>
          <a:p>
            <a:pPr marL="12700" marR="3075940">
              <a:lnSpc>
                <a:spcPts val="1420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*head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NULL; </a:t>
            </a: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*curr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NULL;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10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2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test_struct*</a:t>
            </a:r>
            <a:r>
              <a:rPr sz="1200" spc="-2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create_list(int</a:t>
            </a:r>
            <a:r>
              <a:rPr sz="1200" spc="-20" dirty="0">
                <a:latin typeface="Cambria"/>
                <a:cs typeface="Cambria"/>
              </a:rPr>
              <a:t> val)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creating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list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with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headnode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as</a:t>
            </a:r>
            <a:r>
              <a:rPr sz="1200" spc="-10" dirty="0">
                <a:latin typeface="Cambria"/>
                <a:cs typeface="Cambria"/>
              </a:rPr>
              <a:t> [%d]\n",val);</a:t>
            </a:r>
            <a:endParaRPr sz="1200">
              <a:latin typeface="Cambria"/>
              <a:cs typeface="Cambria"/>
            </a:endParaRPr>
          </a:p>
          <a:p>
            <a:pPr marL="146685" marR="5080">
              <a:lnSpc>
                <a:spcPts val="1420"/>
              </a:lnSpc>
              <a:spcBef>
                <a:spcPts val="50"/>
              </a:spcBef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*ptr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(struct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test_struct*)malloc(sizeof(struct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test_struct)); </a:t>
            </a:r>
            <a:r>
              <a:rPr sz="1200" dirty="0">
                <a:latin typeface="Cambria"/>
                <a:cs typeface="Cambria"/>
              </a:rPr>
              <a:t>if(NULL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== </a:t>
            </a:r>
            <a:r>
              <a:rPr sz="1200" spc="-20" dirty="0">
                <a:latin typeface="Cambria"/>
                <a:cs typeface="Cambria"/>
              </a:rPr>
              <a:t>ptr)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330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 marR="2533650">
              <a:lnSpc>
                <a:spcPts val="1420"/>
              </a:lnSpc>
              <a:spcBef>
                <a:spcPts val="55"/>
              </a:spcBef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Node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creation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failed</a:t>
            </a:r>
            <a:r>
              <a:rPr sz="1200" spc="-10" dirty="0">
                <a:latin typeface="Cambria"/>
                <a:cs typeface="Cambria"/>
              </a:rPr>
              <a:t> \n"); </a:t>
            </a:r>
            <a:r>
              <a:rPr sz="1200" dirty="0">
                <a:latin typeface="Cambria"/>
                <a:cs typeface="Cambria"/>
              </a:rPr>
              <a:t>return </a:t>
            </a:r>
            <a:r>
              <a:rPr sz="1200" spc="-10" dirty="0">
                <a:latin typeface="Cambria"/>
                <a:cs typeface="Cambria"/>
              </a:rPr>
              <a:t>NULL;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3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spc="-10" dirty="0">
                <a:latin typeface="Cambria"/>
                <a:cs typeface="Cambria"/>
              </a:rPr>
              <a:t>ptr-</a:t>
            </a:r>
            <a:r>
              <a:rPr sz="1200" dirty="0">
                <a:latin typeface="Cambria"/>
                <a:cs typeface="Cambria"/>
              </a:rPr>
              <a:t>&gt;val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20" dirty="0">
                <a:latin typeface="Cambria"/>
                <a:cs typeface="Cambria"/>
              </a:rPr>
              <a:t> </a:t>
            </a:r>
            <a:r>
              <a:rPr sz="1200" spc="-20" dirty="0">
                <a:latin typeface="Cambria"/>
                <a:cs typeface="Cambria"/>
              </a:rPr>
              <a:t>val;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15"/>
              </a:lnSpc>
            </a:pPr>
            <a:r>
              <a:rPr sz="1200" spc="-10" dirty="0">
                <a:latin typeface="Cambria"/>
                <a:cs typeface="Cambria"/>
              </a:rPr>
              <a:t>ptr-</a:t>
            </a:r>
            <a:r>
              <a:rPr sz="1200" dirty="0">
                <a:latin typeface="Cambria"/>
                <a:cs typeface="Cambria"/>
              </a:rPr>
              <a:t>&gt;next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2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NULL;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50">
              <a:latin typeface="Cambria"/>
              <a:cs typeface="Cambria"/>
            </a:endParaRPr>
          </a:p>
          <a:p>
            <a:pPr marL="146685" marR="3878579">
              <a:lnSpc>
                <a:spcPts val="1390"/>
              </a:lnSpc>
            </a:pPr>
            <a:r>
              <a:rPr sz="1200" dirty="0">
                <a:latin typeface="Cambria"/>
                <a:cs typeface="Cambria"/>
              </a:rPr>
              <a:t>head = curr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 </a:t>
            </a:r>
            <a:r>
              <a:rPr sz="1200" spc="-20" dirty="0">
                <a:latin typeface="Cambria"/>
                <a:cs typeface="Cambria"/>
              </a:rPr>
              <a:t>ptr; </a:t>
            </a:r>
            <a:r>
              <a:rPr sz="1200" dirty="0">
                <a:latin typeface="Cambria"/>
                <a:cs typeface="Cambria"/>
              </a:rPr>
              <a:t>return </a:t>
            </a:r>
            <a:r>
              <a:rPr sz="1200" spc="-20" dirty="0">
                <a:latin typeface="Cambria"/>
                <a:cs typeface="Cambria"/>
              </a:rPr>
              <a:t>ptr;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38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2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test_struct*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add_to_list(int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val,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bool</a:t>
            </a:r>
            <a:r>
              <a:rPr sz="1200" spc="-10" dirty="0">
                <a:latin typeface="Cambria"/>
                <a:cs typeface="Cambria"/>
              </a:rPr>
              <a:t> add_to_end)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if(NULL == </a:t>
            </a:r>
            <a:r>
              <a:rPr sz="1200" spc="-10" dirty="0">
                <a:latin typeface="Cambria"/>
                <a:cs typeface="Cambria"/>
              </a:rPr>
              <a:t>head)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return </a:t>
            </a:r>
            <a:r>
              <a:rPr sz="1200" spc="-10" dirty="0">
                <a:latin typeface="Cambria"/>
                <a:cs typeface="Cambria"/>
              </a:rPr>
              <a:t>(create_list(val));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15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</a:pPr>
            <a:r>
              <a:rPr sz="1200" spc="-10" dirty="0">
                <a:latin typeface="Cambria"/>
                <a:cs typeface="Cambria"/>
              </a:rPr>
              <a:t>if(add_to_end)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Adding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node to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end of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list with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 </a:t>
            </a:r>
            <a:r>
              <a:rPr sz="1200" spc="-10" dirty="0">
                <a:latin typeface="Cambria"/>
                <a:cs typeface="Cambria"/>
              </a:rPr>
              <a:t>[%d]\n",val);</a:t>
            </a:r>
            <a:endParaRPr sz="120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90699" y="933499"/>
            <a:ext cx="5486400" cy="882293"/>
          </a:xfrm>
          <a:prstGeom prst="rect">
            <a:avLst/>
          </a:prstGeom>
          <a:solidFill>
            <a:srgbClr val="DBEEF4"/>
          </a:solidFill>
          <a:ln w="9525">
            <a:solidFill>
              <a:srgbClr val="000000"/>
            </a:solidFill>
          </a:ln>
        </p:spPr>
        <p:txBody>
          <a:bodyPr vert="horz" wrap="square" lIns="0" tIns="35560" rIns="0" bIns="0" rtlCol="0">
            <a:spAutoFit/>
          </a:bodyPr>
          <a:lstStyle/>
          <a:p>
            <a:pPr marL="395605" marR="411480" algn="ctr">
              <a:lnSpc>
                <a:spcPts val="2110"/>
              </a:lnSpc>
              <a:spcBef>
                <a:spcPts val="280"/>
              </a:spcBef>
              <a:tabLst>
                <a:tab pos="1842770" algn="l"/>
              </a:tabLst>
            </a:pPr>
            <a:r>
              <a:rPr sz="1800" dirty="0">
                <a:latin typeface="Cambria"/>
                <a:cs typeface="Cambria"/>
              </a:rPr>
              <a:t>CS</a:t>
            </a:r>
            <a:r>
              <a:rPr sz="1800" spc="-10" dirty="0">
                <a:latin typeface="Cambria"/>
                <a:cs typeface="Cambria"/>
              </a:rPr>
              <a:t> </a:t>
            </a:r>
            <a:r>
              <a:rPr sz="1800" dirty="0">
                <a:latin typeface="Cambria"/>
                <a:cs typeface="Cambria"/>
              </a:rPr>
              <a:t>531:</a:t>
            </a:r>
            <a:r>
              <a:rPr sz="1800" spc="-5" dirty="0">
                <a:latin typeface="Cambria"/>
                <a:cs typeface="Cambria"/>
              </a:rPr>
              <a:t> </a:t>
            </a:r>
            <a:r>
              <a:rPr sz="1800" dirty="0">
                <a:latin typeface="Cambria"/>
                <a:cs typeface="Cambria"/>
              </a:rPr>
              <a:t>Fundamentals</a:t>
            </a:r>
            <a:r>
              <a:rPr sz="1800" spc="-10" dirty="0">
                <a:latin typeface="Cambria"/>
                <a:cs typeface="Cambria"/>
              </a:rPr>
              <a:t> </a:t>
            </a:r>
            <a:r>
              <a:rPr sz="1800" dirty="0">
                <a:latin typeface="Cambria"/>
                <a:cs typeface="Cambria"/>
              </a:rPr>
              <a:t>of</a:t>
            </a:r>
            <a:r>
              <a:rPr sz="1800" spc="-10" dirty="0">
                <a:latin typeface="Cambria"/>
                <a:cs typeface="Cambria"/>
              </a:rPr>
              <a:t> </a:t>
            </a:r>
            <a:r>
              <a:rPr sz="1800" dirty="0">
                <a:latin typeface="Cambria"/>
                <a:cs typeface="Cambria"/>
              </a:rPr>
              <a:t>Systems</a:t>
            </a:r>
            <a:r>
              <a:rPr sz="1800" spc="-10" dirty="0">
                <a:latin typeface="Cambria"/>
                <a:cs typeface="Cambria"/>
              </a:rPr>
              <a:t> Programming </a:t>
            </a:r>
            <a:r>
              <a:rPr lang="en-US" sz="1800" dirty="0" smtClean="0">
                <a:latin typeface="Cambria"/>
                <a:cs typeface="Cambria"/>
              </a:rPr>
              <a:t>Fall </a:t>
            </a:r>
            <a:r>
              <a:rPr sz="1800" spc="-5" dirty="0" smtClean="0">
                <a:latin typeface="Cambria"/>
                <a:cs typeface="Cambria"/>
              </a:rPr>
              <a:t> </a:t>
            </a:r>
            <a:r>
              <a:rPr sz="1800" spc="-20" dirty="0" smtClean="0">
                <a:latin typeface="Cambria"/>
                <a:cs typeface="Cambria"/>
              </a:rPr>
              <a:t>2022</a:t>
            </a:r>
            <a:endParaRPr lang="en-US" dirty="0">
              <a:latin typeface="Cambria"/>
              <a:cs typeface="Cambria"/>
            </a:endParaRPr>
          </a:p>
          <a:p>
            <a:pPr marL="395605" marR="411480" algn="ctr">
              <a:lnSpc>
                <a:spcPts val="2110"/>
              </a:lnSpc>
              <a:spcBef>
                <a:spcPts val="280"/>
              </a:spcBef>
              <a:tabLst>
                <a:tab pos="1842770" algn="l"/>
              </a:tabLst>
            </a:pPr>
            <a:r>
              <a:rPr sz="1800" b="1" dirty="0" smtClean="0">
                <a:latin typeface="Cambria"/>
                <a:cs typeface="Cambria"/>
              </a:rPr>
              <a:t>Linked</a:t>
            </a:r>
            <a:r>
              <a:rPr sz="1800" b="1" spc="-5" dirty="0" smtClean="0">
                <a:latin typeface="Cambria"/>
                <a:cs typeface="Cambria"/>
              </a:rPr>
              <a:t> </a:t>
            </a:r>
            <a:r>
              <a:rPr sz="1800" b="1" dirty="0">
                <a:latin typeface="Cambria"/>
                <a:cs typeface="Cambria"/>
              </a:rPr>
              <a:t>List example </a:t>
            </a:r>
            <a:r>
              <a:rPr sz="1800" b="1" spc="-10" dirty="0">
                <a:latin typeface="Cambria"/>
                <a:cs typeface="Cambria"/>
              </a:rPr>
              <a:t>program</a:t>
            </a:r>
            <a:endParaRPr sz="1800" dirty="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7716" y="903019"/>
            <a:ext cx="5171440" cy="82461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685">
              <a:lnSpc>
                <a:spcPts val="1415"/>
              </a:lnSpc>
              <a:spcBef>
                <a:spcPts val="100"/>
              </a:spcBef>
            </a:pPr>
            <a:r>
              <a:rPr sz="1200" spc="-20" dirty="0">
                <a:latin typeface="Cambria"/>
                <a:cs typeface="Cambria"/>
              </a:rPr>
              <a:t>else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Adding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node to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beginning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of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list with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 </a:t>
            </a:r>
            <a:r>
              <a:rPr sz="1200" spc="-10" dirty="0">
                <a:latin typeface="Cambria"/>
                <a:cs typeface="Cambria"/>
              </a:rPr>
              <a:t>[%d]\n",val);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200">
              <a:latin typeface="Cambria"/>
              <a:cs typeface="Cambria"/>
            </a:endParaRPr>
          </a:p>
          <a:p>
            <a:pPr marL="146685" marR="5080">
              <a:lnSpc>
                <a:spcPts val="1420"/>
              </a:lnSpc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*ptr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(struct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test_struct*)malloc(sizeof(struct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test_struct)); </a:t>
            </a:r>
            <a:r>
              <a:rPr sz="1200" dirty="0">
                <a:latin typeface="Cambria"/>
                <a:cs typeface="Cambria"/>
              </a:rPr>
              <a:t>if(NULL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== </a:t>
            </a:r>
            <a:r>
              <a:rPr sz="1200" spc="-20" dirty="0">
                <a:latin typeface="Cambria"/>
                <a:cs typeface="Cambria"/>
              </a:rPr>
              <a:t>ptr)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34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 marR="2533650">
              <a:lnSpc>
                <a:spcPts val="1420"/>
              </a:lnSpc>
              <a:spcBef>
                <a:spcPts val="40"/>
              </a:spcBef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Node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creation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failed</a:t>
            </a:r>
            <a:r>
              <a:rPr sz="1200" spc="-10" dirty="0">
                <a:latin typeface="Cambria"/>
                <a:cs typeface="Cambria"/>
              </a:rPr>
              <a:t> \n"); </a:t>
            </a:r>
            <a:r>
              <a:rPr sz="1200" dirty="0">
                <a:latin typeface="Cambria"/>
                <a:cs typeface="Cambria"/>
              </a:rPr>
              <a:t>return </a:t>
            </a:r>
            <a:r>
              <a:rPr sz="1200" spc="-10" dirty="0">
                <a:latin typeface="Cambria"/>
                <a:cs typeface="Cambria"/>
              </a:rPr>
              <a:t>NULL;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34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spc="-10" dirty="0">
                <a:latin typeface="Cambria"/>
                <a:cs typeface="Cambria"/>
              </a:rPr>
              <a:t>ptr-</a:t>
            </a:r>
            <a:r>
              <a:rPr sz="1200" dirty="0">
                <a:latin typeface="Cambria"/>
                <a:cs typeface="Cambria"/>
              </a:rPr>
              <a:t>&gt;val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20" dirty="0">
                <a:latin typeface="Cambria"/>
                <a:cs typeface="Cambria"/>
              </a:rPr>
              <a:t> </a:t>
            </a:r>
            <a:r>
              <a:rPr sz="1200" spc="-20" dirty="0">
                <a:latin typeface="Cambria"/>
                <a:cs typeface="Cambria"/>
              </a:rPr>
              <a:t>val;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</a:pPr>
            <a:r>
              <a:rPr sz="1200" spc="-10" dirty="0">
                <a:latin typeface="Cambria"/>
                <a:cs typeface="Cambria"/>
              </a:rPr>
              <a:t>ptr-</a:t>
            </a:r>
            <a:r>
              <a:rPr sz="1200" dirty="0">
                <a:latin typeface="Cambria"/>
                <a:cs typeface="Cambria"/>
              </a:rPr>
              <a:t>&gt;next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2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NULL;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  <a:spcBef>
                <a:spcPts val="5"/>
              </a:spcBef>
            </a:pPr>
            <a:r>
              <a:rPr sz="1200" spc="-10" dirty="0">
                <a:latin typeface="Cambria"/>
                <a:cs typeface="Cambria"/>
              </a:rPr>
              <a:t>if(add_to_end)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 marR="3793490">
              <a:lnSpc>
                <a:spcPts val="1420"/>
              </a:lnSpc>
              <a:spcBef>
                <a:spcPts val="40"/>
              </a:spcBef>
            </a:pPr>
            <a:r>
              <a:rPr sz="1200" dirty="0">
                <a:latin typeface="Cambria"/>
                <a:cs typeface="Cambria"/>
              </a:rPr>
              <a:t>curr-&gt;next = </a:t>
            </a:r>
            <a:r>
              <a:rPr sz="1200" spc="-20" dirty="0">
                <a:latin typeface="Cambria"/>
                <a:cs typeface="Cambria"/>
              </a:rPr>
              <a:t>ptr; </a:t>
            </a:r>
            <a:r>
              <a:rPr sz="1200" dirty="0">
                <a:latin typeface="Cambria"/>
                <a:cs typeface="Cambria"/>
              </a:rPr>
              <a:t>curr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 </a:t>
            </a:r>
            <a:r>
              <a:rPr sz="1200" spc="-20" dirty="0">
                <a:latin typeface="Cambria"/>
                <a:cs typeface="Cambria"/>
              </a:rPr>
              <a:t>ptr;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34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spc="-20" dirty="0">
                <a:latin typeface="Cambria"/>
                <a:cs typeface="Cambria"/>
              </a:rPr>
              <a:t>else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 marR="3753485">
              <a:lnSpc>
                <a:spcPts val="1420"/>
              </a:lnSpc>
              <a:spcBef>
                <a:spcPts val="40"/>
              </a:spcBef>
            </a:pPr>
            <a:r>
              <a:rPr sz="1200" spc="-10" dirty="0">
                <a:latin typeface="Cambria"/>
                <a:cs typeface="Cambria"/>
              </a:rPr>
              <a:t>ptr-</a:t>
            </a:r>
            <a:r>
              <a:rPr sz="1200" dirty="0">
                <a:latin typeface="Cambria"/>
                <a:cs typeface="Cambria"/>
              </a:rPr>
              <a:t>&gt;next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2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head; </a:t>
            </a:r>
            <a:r>
              <a:rPr sz="1200" dirty="0">
                <a:latin typeface="Cambria"/>
                <a:cs typeface="Cambria"/>
              </a:rPr>
              <a:t>head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 </a:t>
            </a:r>
            <a:r>
              <a:rPr sz="1200" spc="-20" dirty="0">
                <a:latin typeface="Cambria"/>
                <a:cs typeface="Cambria"/>
              </a:rPr>
              <a:t>ptr;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34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return </a:t>
            </a:r>
            <a:r>
              <a:rPr sz="1200" spc="-20" dirty="0">
                <a:latin typeface="Cambria"/>
                <a:cs typeface="Cambria"/>
              </a:rPr>
              <a:t>ptr;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test_struct*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search_in_list(int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val,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10" dirty="0">
                <a:latin typeface="Cambria"/>
                <a:cs typeface="Cambria"/>
              </a:rPr>
              <a:t> **prev)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146685" marR="2997835">
              <a:lnSpc>
                <a:spcPts val="1420"/>
              </a:lnSpc>
              <a:spcBef>
                <a:spcPts val="40"/>
              </a:spcBef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*ptr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head; </a:t>
            </a: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*tmp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NULL; </a:t>
            </a:r>
            <a:r>
              <a:rPr sz="1200" dirty="0">
                <a:latin typeface="Cambria"/>
                <a:cs typeface="Cambria"/>
              </a:rPr>
              <a:t>bool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found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10" dirty="0">
                <a:latin typeface="Cambria"/>
                <a:cs typeface="Cambria"/>
              </a:rPr>
              <a:t> false;</a:t>
            </a:r>
            <a:endParaRPr sz="1200">
              <a:latin typeface="Cambria"/>
              <a:cs typeface="Cambria"/>
            </a:endParaRPr>
          </a:p>
          <a:p>
            <a:pPr marL="146685" marR="1668780">
              <a:lnSpc>
                <a:spcPts val="2810"/>
              </a:lnSpc>
              <a:spcBef>
                <a:spcPts val="265"/>
              </a:spcBef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Searching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the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list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for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[%d] </a:t>
            </a:r>
            <a:r>
              <a:rPr sz="1200" spc="-10" dirty="0">
                <a:latin typeface="Cambria"/>
                <a:cs typeface="Cambria"/>
              </a:rPr>
              <a:t>\n",val); </a:t>
            </a:r>
            <a:r>
              <a:rPr sz="1200" dirty="0">
                <a:latin typeface="Cambria"/>
                <a:cs typeface="Cambria"/>
              </a:rPr>
              <a:t>while(ptr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!=</a:t>
            </a:r>
            <a:r>
              <a:rPr sz="1200" spc="-20" dirty="0">
                <a:latin typeface="Cambria"/>
                <a:cs typeface="Cambria"/>
              </a:rPr>
              <a:t> NULL)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070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spc="-10" dirty="0">
                <a:latin typeface="Cambria"/>
                <a:cs typeface="Cambria"/>
              </a:rPr>
              <a:t>if(ptr-</a:t>
            </a:r>
            <a:r>
              <a:rPr sz="1200" dirty="0">
                <a:latin typeface="Cambria"/>
                <a:cs typeface="Cambria"/>
              </a:rPr>
              <a:t>&gt;val</a:t>
            </a:r>
            <a:r>
              <a:rPr sz="1200" spc="3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==</a:t>
            </a:r>
            <a:r>
              <a:rPr sz="1200" spc="35" dirty="0">
                <a:latin typeface="Cambria"/>
                <a:cs typeface="Cambria"/>
              </a:rPr>
              <a:t> </a:t>
            </a:r>
            <a:r>
              <a:rPr sz="1200" spc="-20" dirty="0">
                <a:latin typeface="Cambria"/>
                <a:cs typeface="Cambria"/>
              </a:rPr>
              <a:t>val)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415290" marR="3902075">
              <a:lnSpc>
                <a:spcPts val="1420"/>
              </a:lnSpc>
              <a:spcBef>
                <a:spcPts val="40"/>
              </a:spcBef>
            </a:pPr>
            <a:r>
              <a:rPr sz="1200" dirty="0">
                <a:latin typeface="Cambria"/>
                <a:cs typeface="Cambria"/>
              </a:rPr>
              <a:t>found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 </a:t>
            </a:r>
            <a:r>
              <a:rPr sz="1200" spc="-10" dirty="0">
                <a:latin typeface="Cambria"/>
                <a:cs typeface="Cambria"/>
              </a:rPr>
              <a:t>true; break;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34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spc="-20" dirty="0">
                <a:latin typeface="Cambria"/>
                <a:cs typeface="Cambria"/>
              </a:rPr>
              <a:t>else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41529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tmp = </a:t>
            </a:r>
            <a:r>
              <a:rPr sz="1200" spc="-20" dirty="0">
                <a:latin typeface="Cambria"/>
                <a:cs typeface="Cambria"/>
              </a:rPr>
              <a:t>ptr;</a:t>
            </a:r>
            <a:endParaRPr sz="1200">
              <a:latin typeface="Cambria"/>
              <a:cs typeface="Cambria"/>
            </a:endParaRPr>
          </a:p>
          <a:p>
            <a:pPr marL="41529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ptr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ptr-</a:t>
            </a:r>
            <a:r>
              <a:rPr sz="1200" spc="-10" dirty="0">
                <a:latin typeface="Cambria"/>
                <a:cs typeface="Cambria"/>
              </a:rPr>
              <a:t>&gt;next;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7716" y="1259635"/>
            <a:ext cx="3261360" cy="788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685">
              <a:lnSpc>
                <a:spcPts val="1415"/>
              </a:lnSpc>
              <a:spcBef>
                <a:spcPts val="100"/>
              </a:spcBef>
            </a:pPr>
            <a:r>
              <a:rPr sz="1200" dirty="0">
                <a:latin typeface="Cambria"/>
                <a:cs typeface="Cambria"/>
              </a:rPr>
              <a:t>if(true == </a:t>
            </a:r>
            <a:r>
              <a:rPr sz="1200" spc="-10" dirty="0">
                <a:latin typeface="Cambria"/>
                <a:cs typeface="Cambria"/>
              </a:rPr>
              <a:t>found)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15"/>
              </a:lnSpc>
            </a:pPr>
            <a:r>
              <a:rPr sz="1200" spc="-10" dirty="0">
                <a:latin typeface="Cambria"/>
                <a:cs typeface="Cambria"/>
              </a:rPr>
              <a:t>if(prev)</a:t>
            </a:r>
            <a:endParaRPr sz="1200">
              <a:latin typeface="Cambria"/>
              <a:cs typeface="Cambria"/>
            </a:endParaRPr>
          </a:p>
          <a:p>
            <a:pPr marL="280670" marR="2018664" indent="133985">
              <a:lnSpc>
                <a:spcPts val="1390"/>
              </a:lnSpc>
              <a:spcBef>
                <a:spcPts val="75"/>
              </a:spcBef>
            </a:pPr>
            <a:r>
              <a:rPr sz="1200" dirty="0">
                <a:latin typeface="Cambria"/>
                <a:cs typeface="Cambria"/>
              </a:rPr>
              <a:t>*prev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 </a:t>
            </a:r>
            <a:r>
              <a:rPr sz="1200" spc="-20" dirty="0">
                <a:latin typeface="Cambria"/>
                <a:cs typeface="Cambria"/>
              </a:rPr>
              <a:t>tmp; </a:t>
            </a:r>
            <a:r>
              <a:rPr sz="1200" dirty="0">
                <a:latin typeface="Cambria"/>
                <a:cs typeface="Cambria"/>
              </a:rPr>
              <a:t>return </a:t>
            </a:r>
            <a:r>
              <a:rPr sz="1200" spc="-20" dirty="0">
                <a:latin typeface="Cambria"/>
                <a:cs typeface="Cambria"/>
              </a:rPr>
              <a:t>ptr;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37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spc="-20" dirty="0">
                <a:latin typeface="Cambria"/>
                <a:cs typeface="Cambria"/>
              </a:rPr>
              <a:t>else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return </a:t>
            </a:r>
            <a:r>
              <a:rPr sz="1200" spc="-10" dirty="0">
                <a:latin typeface="Cambria"/>
                <a:cs typeface="Cambria"/>
              </a:rPr>
              <a:t>NULL;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int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delete_from_list(int </a:t>
            </a:r>
            <a:r>
              <a:rPr sz="1200" spc="-20" dirty="0">
                <a:latin typeface="Cambria"/>
                <a:cs typeface="Cambria"/>
              </a:rPr>
              <a:t>val)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146685" marR="1052830">
              <a:lnSpc>
                <a:spcPts val="1390"/>
              </a:lnSpc>
              <a:spcBef>
                <a:spcPts val="75"/>
              </a:spcBef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*prev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NULL; </a:t>
            </a: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*del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NULL;</a:t>
            </a:r>
            <a:endParaRPr sz="1200">
              <a:latin typeface="Cambria"/>
              <a:cs typeface="Cambria"/>
            </a:endParaRPr>
          </a:p>
          <a:p>
            <a:pPr marL="146685" marR="5080">
              <a:lnSpc>
                <a:spcPts val="2830"/>
              </a:lnSpc>
              <a:spcBef>
                <a:spcPts val="270"/>
              </a:spcBef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Deleting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value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[%d]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from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list\n",val); </a:t>
            </a:r>
            <a:r>
              <a:rPr sz="1200" dirty="0">
                <a:latin typeface="Cambria"/>
                <a:cs typeface="Cambria"/>
              </a:rPr>
              <a:t>del = </a:t>
            </a:r>
            <a:r>
              <a:rPr sz="1200" spc="-10" dirty="0">
                <a:latin typeface="Cambria"/>
                <a:cs typeface="Cambria"/>
              </a:rPr>
              <a:t>search_in_list(val,&amp;prev);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055"/>
              </a:lnSpc>
            </a:pPr>
            <a:r>
              <a:rPr sz="1200" dirty="0">
                <a:latin typeface="Cambria"/>
                <a:cs typeface="Cambria"/>
              </a:rPr>
              <a:t>if(del == </a:t>
            </a:r>
            <a:r>
              <a:rPr sz="1200" spc="-10" dirty="0">
                <a:latin typeface="Cambria"/>
                <a:cs typeface="Cambria"/>
              </a:rPr>
              <a:t>NULL)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return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-</a:t>
            </a:r>
            <a:r>
              <a:rPr sz="1200" spc="-25" dirty="0">
                <a:latin typeface="Cambria"/>
                <a:cs typeface="Cambria"/>
              </a:rPr>
              <a:t>1;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spc="-20" dirty="0">
                <a:latin typeface="Cambria"/>
                <a:cs typeface="Cambria"/>
              </a:rPr>
              <a:t>else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if(prev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!= </a:t>
            </a:r>
            <a:r>
              <a:rPr sz="1200" spc="-10" dirty="0">
                <a:latin typeface="Cambria"/>
                <a:cs typeface="Cambria"/>
              </a:rPr>
              <a:t>NULL)</a:t>
            </a:r>
            <a:endParaRPr sz="1200">
              <a:latin typeface="Cambria"/>
              <a:cs typeface="Cambria"/>
            </a:endParaRPr>
          </a:p>
          <a:p>
            <a:pPr marL="415290">
              <a:lnSpc>
                <a:spcPts val="1430"/>
              </a:lnSpc>
            </a:pPr>
            <a:r>
              <a:rPr sz="1200" spc="-10" dirty="0">
                <a:latin typeface="Cambria"/>
                <a:cs typeface="Cambria"/>
              </a:rPr>
              <a:t>prev-</a:t>
            </a:r>
            <a:r>
              <a:rPr sz="1200" dirty="0">
                <a:latin typeface="Cambria"/>
                <a:cs typeface="Cambria"/>
              </a:rPr>
              <a:t>&gt;next</a:t>
            </a:r>
            <a:r>
              <a:rPr sz="1200" spc="4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4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del-&gt;next;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ambria"/>
              <a:cs typeface="Cambria"/>
            </a:endParaRPr>
          </a:p>
          <a:p>
            <a:pPr marL="280670">
              <a:lnSpc>
                <a:spcPts val="1415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if(del == </a:t>
            </a:r>
            <a:r>
              <a:rPr sz="1200" spc="-10" dirty="0">
                <a:latin typeface="Cambria"/>
                <a:cs typeface="Cambria"/>
              </a:rPr>
              <a:t>curr)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41529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curr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 </a:t>
            </a:r>
            <a:r>
              <a:rPr sz="1200" spc="-10" dirty="0">
                <a:latin typeface="Cambria"/>
                <a:cs typeface="Cambria"/>
              </a:rPr>
              <a:t>prev;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else if(del == </a:t>
            </a:r>
            <a:r>
              <a:rPr sz="1200" spc="-10" dirty="0">
                <a:latin typeface="Cambria"/>
                <a:cs typeface="Cambria"/>
              </a:rPr>
              <a:t>head)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41529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head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2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del-&gt;next;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200">
              <a:latin typeface="Cambria"/>
              <a:cs typeface="Cambria"/>
            </a:endParaRPr>
          </a:p>
          <a:p>
            <a:pPr marL="146685" marR="2347595">
              <a:lnSpc>
                <a:spcPts val="1420"/>
              </a:lnSpc>
              <a:spcBef>
                <a:spcPts val="5"/>
              </a:spcBef>
            </a:pPr>
            <a:r>
              <a:rPr sz="1200" spc="-10" dirty="0">
                <a:latin typeface="Cambria"/>
                <a:cs typeface="Cambria"/>
              </a:rPr>
              <a:t>free(del); </a:t>
            </a:r>
            <a:r>
              <a:rPr sz="1200" dirty="0">
                <a:latin typeface="Cambria"/>
                <a:cs typeface="Cambria"/>
              </a:rPr>
              <a:t>del = </a:t>
            </a:r>
            <a:r>
              <a:rPr sz="1200" spc="-10" dirty="0">
                <a:latin typeface="Cambria"/>
                <a:cs typeface="Cambria"/>
              </a:rPr>
              <a:t>NULL;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100">
              <a:latin typeface="Cambria"/>
              <a:cs typeface="Cambria"/>
            </a:endParaRPr>
          </a:p>
          <a:p>
            <a:pPr marL="14668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return </a:t>
            </a:r>
            <a:r>
              <a:rPr sz="1200" spc="-25" dirty="0">
                <a:latin typeface="Cambria"/>
                <a:cs typeface="Cambria"/>
              </a:rPr>
              <a:t>0;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7716" y="1259635"/>
            <a:ext cx="4585335" cy="7712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415"/>
              </a:lnSpc>
              <a:spcBef>
                <a:spcPts val="100"/>
              </a:spcBef>
            </a:pPr>
            <a:r>
              <a:rPr sz="1200" dirty="0">
                <a:latin typeface="Cambria"/>
                <a:cs typeface="Cambria"/>
              </a:rPr>
              <a:t>void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print_list(void)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*ptr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head;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200">
              <a:latin typeface="Cambria"/>
              <a:cs typeface="Cambria"/>
            </a:endParaRPr>
          </a:p>
          <a:p>
            <a:pPr marL="146685" marR="1570355">
              <a:lnSpc>
                <a:spcPts val="1420"/>
              </a:lnSpc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-------Printing list</a:t>
            </a:r>
            <a:r>
              <a:rPr sz="1200" spc="1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Start-</a:t>
            </a:r>
            <a:r>
              <a:rPr sz="1200" dirty="0">
                <a:latin typeface="Cambria"/>
                <a:cs typeface="Cambria"/>
              </a:rPr>
              <a:t>------</a:t>
            </a:r>
            <a:r>
              <a:rPr sz="1200" spc="1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\n"); </a:t>
            </a:r>
            <a:r>
              <a:rPr sz="1200" dirty="0">
                <a:latin typeface="Cambria"/>
                <a:cs typeface="Cambria"/>
              </a:rPr>
              <a:t>while(ptr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!=</a:t>
            </a:r>
            <a:r>
              <a:rPr sz="1200" spc="-20" dirty="0">
                <a:latin typeface="Cambria"/>
                <a:cs typeface="Cambria"/>
              </a:rPr>
              <a:t> NULL)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34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 marR="2374900">
              <a:lnSpc>
                <a:spcPts val="1420"/>
              </a:lnSpc>
              <a:spcBef>
                <a:spcPts val="40"/>
              </a:spcBef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[%d]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\n",ptr-</a:t>
            </a:r>
            <a:r>
              <a:rPr sz="1200" spc="-10" dirty="0">
                <a:latin typeface="Cambria"/>
                <a:cs typeface="Cambria"/>
              </a:rPr>
              <a:t>&gt;val); </a:t>
            </a:r>
            <a:r>
              <a:rPr sz="1200" dirty="0">
                <a:latin typeface="Cambria"/>
                <a:cs typeface="Cambria"/>
              </a:rPr>
              <a:t>ptr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ptr-</a:t>
            </a:r>
            <a:r>
              <a:rPr sz="1200" spc="-10" dirty="0">
                <a:latin typeface="Cambria"/>
                <a:cs typeface="Cambria"/>
              </a:rPr>
              <a:t>&gt;next;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3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-------Printing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list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End------- </a:t>
            </a:r>
            <a:r>
              <a:rPr sz="1200" spc="-10" dirty="0">
                <a:latin typeface="Cambria"/>
                <a:cs typeface="Cambria"/>
              </a:rPr>
              <a:t>\n");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  <a:spcBef>
                <a:spcPts val="5"/>
              </a:spcBef>
            </a:pPr>
            <a:r>
              <a:rPr sz="1200" spc="-10" dirty="0">
                <a:latin typeface="Cambria"/>
                <a:cs typeface="Cambria"/>
              </a:rPr>
              <a:t>return;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int </a:t>
            </a:r>
            <a:r>
              <a:rPr sz="1200" spc="-10" dirty="0">
                <a:latin typeface="Cambria"/>
                <a:cs typeface="Cambria"/>
              </a:rPr>
              <a:t>main(void)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int i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 0, ret = </a:t>
            </a:r>
            <a:r>
              <a:rPr sz="1200" spc="-25" dirty="0">
                <a:latin typeface="Cambria"/>
                <a:cs typeface="Cambria"/>
              </a:rPr>
              <a:t>0;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test_struct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*ptr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NULL;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ambria"/>
              <a:cs typeface="Cambria"/>
            </a:endParaRPr>
          </a:p>
          <a:p>
            <a:pPr marL="146685">
              <a:lnSpc>
                <a:spcPct val="100000"/>
              </a:lnSpc>
              <a:spcBef>
                <a:spcPts val="5"/>
              </a:spcBef>
            </a:pPr>
            <a:r>
              <a:rPr sz="1200" spc="-10" dirty="0">
                <a:latin typeface="Cambria"/>
                <a:cs typeface="Cambria"/>
              </a:rPr>
              <a:t>print_list();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200">
              <a:latin typeface="Cambria"/>
              <a:cs typeface="Cambria"/>
            </a:endParaRPr>
          </a:p>
          <a:p>
            <a:pPr marL="280670" marR="3103880" indent="-134620">
              <a:lnSpc>
                <a:spcPts val="1420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for(i = 5; i&lt;10; </a:t>
            </a:r>
            <a:r>
              <a:rPr sz="1200" spc="-20" dirty="0">
                <a:latin typeface="Cambria"/>
                <a:cs typeface="Cambria"/>
              </a:rPr>
              <a:t>i++) </a:t>
            </a:r>
            <a:r>
              <a:rPr sz="1200" spc="-10" dirty="0">
                <a:latin typeface="Cambria"/>
                <a:cs typeface="Cambria"/>
              </a:rPr>
              <a:t>add_to_list(i,true);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100">
              <a:latin typeface="Cambria"/>
              <a:cs typeface="Cambria"/>
            </a:endParaRPr>
          </a:p>
          <a:p>
            <a:pPr marL="146685">
              <a:lnSpc>
                <a:spcPct val="100000"/>
              </a:lnSpc>
            </a:pPr>
            <a:r>
              <a:rPr sz="1200" spc="-10" dirty="0">
                <a:latin typeface="Cambria"/>
                <a:cs typeface="Cambria"/>
              </a:rPr>
              <a:t>print_list();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50">
              <a:latin typeface="Cambria"/>
              <a:cs typeface="Cambria"/>
            </a:endParaRPr>
          </a:p>
          <a:p>
            <a:pPr marL="280670" marR="3074035" indent="-134620">
              <a:lnSpc>
                <a:spcPts val="1390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for(i =</a:t>
            </a:r>
            <a:r>
              <a:rPr sz="1200" spc="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4;</a:t>
            </a:r>
            <a:r>
              <a:rPr sz="1200" spc="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i&gt;0;</a:t>
            </a:r>
            <a:r>
              <a:rPr sz="1200" spc="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i-</a:t>
            </a:r>
            <a:r>
              <a:rPr sz="1200" dirty="0">
                <a:latin typeface="Cambria"/>
                <a:cs typeface="Cambria"/>
              </a:rPr>
              <a:t>-</a:t>
            </a:r>
            <a:r>
              <a:rPr sz="1200" spc="-50" dirty="0">
                <a:latin typeface="Cambria"/>
                <a:cs typeface="Cambria"/>
              </a:rPr>
              <a:t>) </a:t>
            </a:r>
            <a:r>
              <a:rPr sz="1200" spc="-10" dirty="0">
                <a:latin typeface="Cambria"/>
                <a:cs typeface="Cambria"/>
              </a:rPr>
              <a:t>add_to_list(i,false);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100">
              <a:latin typeface="Cambria"/>
              <a:cs typeface="Cambria"/>
            </a:endParaRPr>
          </a:p>
          <a:p>
            <a:pPr marL="146685">
              <a:lnSpc>
                <a:spcPct val="100000"/>
              </a:lnSpc>
            </a:pPr>
            <a:r>
              <a:rPr sz="1200" spc="-10" dirty="0">
                <a:latin typeface="Cambria"/>
                <a:cs typeface="Cambria"/>
              </a:rPr>
              <a:t>print_list();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150">
              <a:latin typeface="Cambria"/>
              <a:cs typeface="Cambria"/>
            </a:endParaRPr>
          </a:p>
          <a:p>
            <a:pPr marL="146685">
              <a:lnSpc>
                <a:spcPts val="1415"/>
              </a:lnSpc>
            </a:pPr>
            <a:r>
              <a:rPr sz="1200" dirty="0">
                <a:latin typeface="Cambria"/>
                <a:cs typeface="Cambria"/>
              </a:rPr>
              <a:t>for(i = 1; i&lt;10; i += </a:t>
            </a:r>
            <a:r>
              <a:rPr sz="1200" spc="-25" dirty="0">
                <a:latin typeface="Cambria"/>
                <a:cs typeface="Cambria"/>
              </a:rPr>
              <a:t>4)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280670" marR="2446655">
              <a:lnSpc>
                <a:spcPts val="1390"/>
              </a:lnSpc>
              <a:spcBef>
                <a:spcPts val="75"/>
              </a:spcBef>
            </a:pPr>
            <a:r>
              <a:rPr sz="1200" dirty="0">
                <a:latin typeface="Cambria"/>
                <a:cs typeface="Cambria"/>
              </a:rPr>
              <a:t>ptr</a:t>
            </a:r>
            <a:r>
              <a:rPr sz="1200" spc="-2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search_in_list(i,</a:t>
            </a:r>
            <a:r>
              <a:rPr sz="1200" spc="-20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NULL); </a:t>
            </a:r>
            <a:r>
              <a:rPr sz="1200" dirty="0">
                <a:latin typeface="Cambria"/>
                <a:cs typeface="Cambria"/>
              </a:rPr>
              <a:t>if(NULL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== </a:t>
            </a:r>
            <a:r>
              <a:rPr sz="1200" spc="-20" dirty="0">
                <a:latin typeface="Cambria"/>
                <a:cs typeface="Cambria"/>
              </a:rPr>
              <a:t>ptr)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370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41529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Search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[val 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%d] failed,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 such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element </a:t>
            </a:r>
            <a:r>
              <a:rPr sz="1200" spc="-10" dirty="0">
                <a:latin typeface="Cambria"/>
                <a:cs typeface="Cambria"/>
              </a:rPr>
              <a:t>found\n",i);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15"/>
              </a:lnSpc>
            </a:pPr>
            <a:r>
              <a:rPr sz="1200" spc="-20" dirty="0">
                <a:latin typeface="Cambria"/>
                <a:cs typeface="Cambria"/>
              </a:rPr>
              <a:t>else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41529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Search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passed</a:t>
            </a:r>
            <a:r>
              <a:rPr sz="1200" spc="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[val =</a:t>
            </a:r>
            <a:r>
              <a:rPr sz="1200" spc="1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%d]\n",ptr-&gt;val);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7716" y="903019"/>
            <a:ext cx="4547235" cy="36010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067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Cambria"/>
                <a:cs typeface="Cambria"/>
              </a:rPr>
              <a:t>print_list();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200">
              <a:latin typeface="Cambria"/>
              <a:cs typeface="Cambria"/>
            </a:endParaRPr>
          </a:p>
          <a:p>
            <a:pPr marL="280670" marR="2687320">
              <a:lnSpc>
                <a:spcPts val="1390"/>
              </a:lnSpc>
              <a:spcBef>
                <a:spcPts val="5"/>
              </a:spcBef>
            </a:pPr>
            <a:r>
              <a:rPr sz="1200" dirty="0">
                <a:latin typeface="Cambria"/>
                <a:cs typeface="Cambria"/>
              </a:rPr>
              <a:t>ret = </a:t>
            </a:r>
            <a:r>
              <a:rPr sz="1200" spc="-10" dirty="0">
                <a:latin typeface="Cambria"/>
                <a:cs typeface="Cambria"/>
              </a:rPr>
              <a:t>delete_from_list(i); </a:t>
            </a:r>
            <a:r>
              <a:rPr sz="1200" dirty="0">
                <a:latin typeface="Cambria"/>
                <a:cs typeface="Cambria"/>
              </a:rPr>
              <a:t>if(ret != </a:t>
            </a:r>
            <a:r>
              <a:rPr sz="1200" spc="-25" dirty="0">
                <a:latin typeface="Cambria"/>
                <a:cs typeface="Cambria"/>
              </a:rPr>
              <a:t>0)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370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41529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delete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[val =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%d] failed,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no such</a:t>
            </a:r>
            <a:r>
              <a:rPr sz="1200" spc="-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element </a:t>
            </a:r>
            <a:r>
              <a:rPr sz="1200" spc="-10" dirty="0">
                <a:latin typeface="Cambria"/>
                <a:cs typeface="Cambria"/>
              </a:rPr>
              <a:t>found\n",i);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15"/>
              </a:lnSpc>
            </a:pPr>
            <a:r>
              <a:rPr sz="1200" spc="-20" dirty="0">
                <a:latin typeface="Cambria"/>
                <a:cs typeface="Cambria"/>
              </a:rPr>
              <a:t>else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{</a:t>
            </a:r>
            <a:endParaRPr sz="1200">
              <a:latin typeface="Cambria"/>
              <a:cs typeface="Cambria"/>
            </a:endParaRPr>
          </a:p>
          <a:p>
            <a:pPr marL="415290">
              <a:lnSpc>
                <a:spcPts val="1405"/>
              </a:lnSpc>
            </a:pPr>
            <a:r>
              <a:rPr sz="1200" dirty="0">
                <a:latin typeface="Cambria"/>
                <a:cs typeface="Cambria"/>
              </a:rPr>
              <a:t>printf("\n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delete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[val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=</a:t>
            </a:r>
            <a:r>
              <a:rPr sz="1200" spc="-1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%d]</a:t>
            </a:r>
            <a:r>
              <a:rPr sz="1200" spc="250" dirty="0">
                <a:latin typeface="Cambria"/>
                <a:cs typeface="Cambria"/>
              </a:rPr>
              <a:t> </a:t>
            </a:r>
            <a:r>
              <a:rPr sz="1200" dirty="0">
                <a:latin typeface="Cambria"/>
                <a:cs typeface="Cambria"/>
              </a:rPr>
              <a:t>passed</a:t>
            </a:r>
            <a:r>
              <a:rPr sz="1200" spc="-15" dirty="0">
                <a:latin typeface="Cambria"/>
                <a:cs typeface="Cambria"/>
              </a:rPr>
              <a:t> </a:t>
            </a:r>
            <a:r>
              <a:rPr sz="1200" spc="-10" dirty="0">
                <a:latin typeface="Cambria"/>
                <a:cs typeface="Cambria"/>
              </a:rPr>
              <a:t>\n",i);</a:t>
            </a:r>
            <a:endParaRPr sz="1200">
              <a:latin typeface="Cambria"/>
              <a:cs typeface="Cambria"/>
            </a:endParaRPr>
          </a:p>
          <a:p>
            <a:pPr marL="28067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150">
              <a:latin typeface="Cambria"/>
              <a:cs typeface="Cambria"/>
            </a:endParaRPr>
          </a:p>
          <a:p>
            <a:pPr marL="280670">
              <a:lnSpc>
                <a:spcPts val="1430"/>
              </a:lnSpc>
            </a:pPr>
            <a:r>
              <a:rPr sz="1200" spc="-10" dirty="0">
                <a:latin typeface="Cambria"/>
                <a:cs typeface="Cambria"/>
              </a:rPr>
              <a:t>print_list();</a:t>
            </a:r>
            <a:endParaRPr sz="120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150">
              <a:latin typeface="Cambria"/>
              <a:cs typeface="Cambria"/>
            </a:endParaRPr>
          </a:p>
          <a:p>
            <a:pPr marL="146685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return </a:t>
            </a:r>
            <a:r>
              <a:rPr sz="1200" spc="-25" dirty="0">
                <a:latin typeface="Cambria"/>
                <a:cs typeface="Cambria"/>
              </a:rPr>
              <a:t>0;</a:t>
            </a:r>
            <a:endParaRPr sz="1200">
              <a:latin typeface="Cambria"/>
              <a:cs typeface="Cambria"/>
            </a:endParaRPr>
          </a:p>
          <a:p>
            <a:pPr marL="12700">
              <a:lnSpc>
                <a:spcPts val="1430"/>
              </a:lnSpc>
            </a:pPr>
            <a:r>
              <a:rPr sz="1200" dirty="0">
                <a:latin typeface="Cambria"/>
                <a:cs typeface="Cambria"/>
              </a:rPr>
              <a:t>}</a:t>
            </a:r>
            <a:endParaRPr sz="12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200">
              <a:latin typeface="Cambria"/>
              <a:cs typeface="Cambria"/>
            </a:endParaRPr>
          </a:p>
          <a:p>
            <a:pPr marL="1777364" marR="563245" indent="-241935">
              <a:lnSpc>
                <a:spcPts val="1390"/>
              </a:lnSpc>
            </a:pPr>
            <a:r>
              <a:rPr sz="1200" i="1" dirty="0">
                <a:latin typeface="Cambria"/>
                <a:cs typeface="Cambria"/>
              </a:rPr>
              <a:t>This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dirty="0">
                <a:latin typeface="Cambria"/>
                <a:cs typeface="Cambria"/>
              </a:rPr>
              <a:t>open source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dirty="0">
                <a:latin typeface="Cambria"/>
                <a:cs typeface="Cambria"/>
              </a:rPr>
              <a:t>code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dirty="0">
                <a:latin typeface="Cambria"/>
                <a:cs typeface="Cambria"/>
              </a:rPr>
              <a:t>was</a:t>
            </a:r>
            <a:r>
              <a:rPr sz="1200" i="1" spc="-5" dirty="0">
                <a:latin typeface="Cambria"/>
                <a:cs typeface="Cambria"/>
              </a:rPr>
              <a:t> </a:t>
            </a:r>
            <a:r>
              <a:rPr sz="1200" i="1" dirty="0">
                <a:latin typeface="Cambria"/>
                <a:cs typeface="Cambria"/>
              </a:rPr>
              <a:t>taken </a:t>
            </a:r>
            <a:r>
              <a:rPr sz="1200" i="1" spc="-10" dirty="0">
                <a:latin typeface="Cambria"/>
                <a:cs typeface="Cambria"/>
              </a:rPr>
              <a:t>from: </a:t>
            </a:r>
            <a:r>
              <a:rPr sz="1200" i="1" spc="-10" dirty="0">
                <a:latin typeface="Cambria"/>
                <a:cs typeface="Cambria"/>
                <a:hlinkClick r:id="rId2"/>
              </a:rPr>
              <a:t>http://www.thegeekstuff.com/</a:t>
            </a:r>
            <a:endParaRPr sz="12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33599" y="953185"/>
            <a:ext cx="4220210" cy="4522470"/>
          </a:xfrm>
          <a:custGeom>
            <a:avLst/>
            <a:gdLst/>
            <a:ahLst/>
            <a:cxnLst/>
            <a:rect l="l" t="t" r="r" b="b"/>
            <a:pathLst>
              <a:path w="4220210" h="4522470">
                <a:moveTo>
                  <a:pt x="4220210" y="0"/>
                </a:moveTo>
                <a:lnTo>
                  <a:pt x="0" y="0"/>
                </a:lnTo>
                <a:lnTo>
                  <a:pt x="0" y="4522470"/>
                </a:lnTo>
                <a:lnTo>
                  <a:pt x="4220210" y="4522470"/>
                </a:lnTo>
                <a:lnTo>
                  <a:pt x="4220210" y="0"/>
                </a:lnTo>
                <a:close/>
              </a:path>
            </a:pathLst>
          </a:custGeom>
          <a:solidFill>
            <a:srgbClr val="FDE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883236" y="1125523"/>
            <a:ext cx="3474085" cy="42602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spc="-10" dirty="0">
                <a:latin typeface="Courier New"/>
                <a:cs typeface="Courier New"/>
              </a:rPr>
              <a:t>-------</a:t>
            </a:r>
            <a:r>
              <a:rPr sz="1100" dirty="0">
                <a:latin typeface="Courier New"/>
                <a:cs typeface="Courier New"/>
              </a:rPr>
              <a:t>Printing</a:t>
            </a:r>
            <a:r>
              <a:rPr sz="1100" spc="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15" dirty="0">
                <a:latin typeface="Courier New"/>
                <a:cs typeface="Courier New"/>
              </a:rPr>
              <a:t> </a:t>
            </a:r>
            <a:r>
              <a:rPr sz="1100" spc="-10" dirty="0">
                <a:latin typeface="Courier New"/>
                <a:cs typeface="Courier New"/>
              </a:rPr>
              <a:t>Start------</a:t>
            </a:r>
            <a:r>
              <a:rPr sz="1100" spc="-50" dirty="0">
                <a:latin typeface="Courier New"/>
                <a:cs typeface="Courier New"/>
              </a:rPr>
              <a:t>-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150">
              <a:latin typeface="Courier New"/>
              <a:cs typeface="Courier New"/>
            </a:endParaRPr>
          </a:p>
          <a:p>
            <a:pPr marL="12700" marR="593725">
              <a:lnSpc>
                <a:spcPts val="1270"/>
              </a:lnSpc>
            </a:pPr>
            <a:r>
              <a:rPr sz="1100" spc="-10" dirty="0">
                <a:latin typeface="Courier New"/>
                <a:cs typeface="Courier New"/>
              </a:rPr>
              <a:t>-------</a:t>
            </a:r>
            <a:r>
              <a:rPr sz="1100" dirty="0">
                <a:latin typeface="Courier New"/>
                <a:cs typeface="Courier New"/>
              </a:rPr>
              <a:t>Printing list</a:t>
            </a:r>
            <a:r>
              <a:rPr sz="1100" spc="10" dirty="0">
                <a:latin typeface="Courier New"/>
                <a:cs typeface="Courier New"/>
              </a:rPr>
              <a:t> </a:t>
            </a:r>
            <a:r>
              <a:rPr sz="1100" spc="-10" dirty="0">
                <a:latin typeface="Courier New"/>
                <a:cs typeface="Courier New"/>
              </a:rPr>
              <a:t>End------</a:t>
            </a:r>
            <a:r>
              <a:rPr sz="1100" spc="-50" dirty="0">
                <a:latin typeface="Courier New"/>
                <a:cs typeface="Courier New"/>
              </a:rPr>
              <a:t>- </a:t>
            </a:r>
            <a:r>
              <a:rPr sz="1100" dirty="0">
                <a:latin typeface="Courier New"/>
                <a:cs typeface="Courier New"/>
              </a:rPr>
              <a:t>creating</a:t>
            </a:r>
            <a:r>
              <a:rPr sz="1100" spc="-3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with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headnode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as</a:t>
            </a:r>
            <a:r>
              <a:rPr sz="1100" spc="-25" dirty="0">
                <a:latin typeface="Courier New"/>
                <a:cs typeface="Courier New"/>
              </a:rPr>
              <a:t> [5]</a:t>
            </a:r>
            <a:endParaRPr sz="1100">
              <a:latin typeface="Courier New"/>
              <a:cs typeface="Courier New"/>
            </a:endParaRPr>
          </a:p>
          <a:p>
            <a:pPr marL="12700" marR="5080">
              <a:lnSpc>
                <a:spcPts val="2540"/>
              </a:lnSpc>
              <a:spcBef>
                <a:spcPts val="285"/>
              </a:spcBef>
            </a:pPr>
            <a:r>
              <a:rPr sz="1100" dirty="0">
                <a:latin typeface="Courier New"/>
                <a:cs typeface="Courier New"/>
              </a:rPr>
              <a:t>Adding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node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to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end</a:t>
            </a:r>
            <a:r>
              <a:rPr sz="1100" spc="-1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of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with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15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[6] </a:t>
            </a:r>
            <a:r>
              <a:rPr sz="1100" dirty="0">
                <a:latin typeface="Courier New"/>
                <a:cs typeface="Courier New"/>
              </a:rPr>
              <a:t>Adding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node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to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end</a:t>
            </a:r>
            <a:r>
              <a:rPr sz="1100" spc="-1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of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with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15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[7]</a:t>
            </a:r>
            <a:endParaRPr sz="1100">
              <a:latin typeface="Courier New"/>
              <a:cs typeface="Courier New"/>
            </a:endParaRPr>
          </a:p>
          <a:p>
            <a:pPr marL="12700" marR="5080">
              <a:lnSpc>
                <a:spcPts val="2570"/>
              </a:lnSpc>
              <a:spcBef>
                <a:spcPts val="10"/>
              </a:spcBef>
            </a:pPr>
            <a:r>
              <a:rPr sz="1100" dirty="0">
                <a:latin typeface="Courier New"/>
                <a:cs typeface="Courier New"/>
              </a:rPr>
              <a:t>Adding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node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to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end</a:t>
            </a:r>
            <a:r>
              <a:rPr sz="1100" spc="-1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of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with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15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[8] </a:t>
            </a:r>
            <a:r>
              <a:rPr sz="1100" dirty="0">
                <a:latin typeface="Courier New"/>
                <a:cs typeface="Courier New"/>
              </a:rPr>
              <a:t>Adding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node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to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end</a:t>
            </a:r>
            <a:r>
              <a:rPr sz="1100" spc="-1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of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with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15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[9]</a:t>
            </a:r>
            <a:endParaRPr sz="11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925"/>
              </a:spcBef>
            </a:pPr>
            <a:r>
              <a:rPr sz="1100" spc="-10" dirty="0">
                <a:latin typeface="Courier New"/>
                <a:cs typeface="Courier New"/>
              </a:rPr>
              <a:t>-------</a:t>
            </a:r>
            <a:r>
              <a:rPr sz="1100" dirty="0">
                <a:latin typeface="Courier New"/>
                <a:cs typeface="Courier New"/>
              </a:rPr>
              <a:t>Printing</a:t>
            </a:r>
            <a:r>
              <a:rPr sz="1100" spc="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15" dirty="0">
                <a:latin typeface="Courier New"/>
                <a:cs typeface="Courier New"/>
              </a:rPr>
              <a:t> </a:t>
            </a:r>
            <a:r>
              <a:rPr sz="1100" spc="-10" dirty="0">
                <a:latin typeface="Courier New"/>
                <a:cs typeface="Courier New"/>
              </a:rPr>
              <a:t>Start------</a:t>
            </a:r>
            <a:r>
              <a:rPr sz="1100" spc="-50" dirty="0">
                <a:latin typeface="Courier New"/>
                <a:cs typeface="Courier New"/>
              </a:rPr>
              <a:t>-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1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[5]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[6]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[7]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[8]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1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[9]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1100" spc="-10" dirty="0">
                <a:latin typeface="Courier New"/>
                <a:cs typeface="Courier New"/>
              </a:rPr>
              <a:t>-------</a:t>
            </a:r>
            <a:r>
              <a:rPr sz="1100" dirty="0">
                <a:latin typeface="Courier New"/>
                <a:cs typeface="Courier New"/>
              </a:rPr>
              <a:t>Printing list</a:t>
            </a:r>
            <a:r>
              <a:rPr sz="1100" spc="10" dirty="0">
                <a:latin typeface="Courier New"/>
                <a:cs typeface="Courier New"/>
              </a:rPr>
              <a:t> </a:t>
            </a:r>
            <a:r>
              <a:rPr sz="1100" spc="-10" dirty="0">
                <a:latin typeface="Courier New"/>
                <a:cs typeface="Courier New"/>
              </a:rPr>
              <a:t>End------</a:t>
            </a:r>
            <a:r>
              <a:rPr sz="1100" spc="-50" dirty="0">
                <a:latin typeface="Courier New"/>
                <a:cs typeface="Courier New"/>
              </a:rPr>
              <a:t>-</a:t>
            </a:r>
            <a:endParaRPr sz="11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47899" y="933499"/>
            <a:ext cx="4343400" cy="9029700"/>
          </a:xfrm>
          <a:custGeom>
            <a:avLst/>
            <a:gdLst/>
            <a:ahLst/>
            <a:cxnLst/>
            <a:rect l="l" t="t" r="r" b="b"/>
            <a:pathLst>
              <a:path w="4343400" h="9029700">
                <a:moveTo>
                  <a:pt x="4343400" y="0"/>
                </a:moveTo>
                <a:lnTo>
                  <a:pt x="0" y="0"/>
                </a:lnTo>
                <a:lnTo>
                  <a:pt x="0" y="9029699"/>
                </a:lnTo>
                <a:lnTo>
                  <a:pt x="4343400" y="9029699"/>
                </a:lnTo>
                <a:lnTo>
                  <a:pt x="4343400" y="0"/>
                </a:lnTo>
                <a:close/>
              </a:path>
            </a:pathLst>
          </a:custGeom>
          <a:solidFill>
            <a:srgbClr val="FDE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999062" y="942643"/>
            <a:ext cx="3978910" cy="1169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sz="1100" dirty="0">
                <a:latin typeface="Courier New"/>
                <a:cs typeface="Courier New"/>
              </a:rPr>
              <a:t>Adding</a:t>
            </a:r>
            <a:r>
              <a:rPr sz="1100" spc="-3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node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to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beginning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of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with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[4]</a:t>
            </a:r>
            <a:endParaRPr sz="1100">
              <a:latin typeface="Courier New"/>
              <a:cs typeface="Courier New"/>
            </a:endParaRPr>
          </a:p>
          <a:p>
            <a:pPr marL="12700" marR="5080" algn="just">
              <a:lnSpc>
                <a:spcPct val="193600"/>
              </a:lnSpc>
              <a:spcBef>
                <a:spcPts val="15"/>
              </a:spcBef>
            </a:pPr>
            <a:r>
              <a:rPr sz="1100" dirty="0">
                <a:latin typeface="Courier New"/>
                <a:cs typeface="Courier New"/>
              </a:rPr>
              <a:t>Adding</a:t>
            </a:r>
            <a:r>
              <a:rPr sz="1100" spc="-3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node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to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beginning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of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with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[3] </a:t>
            </a:r>
            <a:r>
              <a:rPr sz="1100" dirty="0">
                <a:latin typeface="Courier New"/>
                <a:cs typeface="Courier New"/>
              </a:rPr>
              <a:t>Adding</a:t>
            </a:r>
            <a:r>
              <a:rPr sz="1100" spc="-3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node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to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beginning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of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with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[2] </a:t>
            </a:r>
            <a:r>
              <a:rPr sz="1100" dirty="0">
                <a:latin typeface="Courier New"/>
                <a:cs typeface="Courier New"/>
              </a:rPr>
              <a:t>Adding</a:t>
            </a:r>
            <a:r>
              <a:rPr sz="1100" spc="-3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node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to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beginning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of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with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[1]</a:t>
            </a:r>
            <a:endParaRPr sz="1100">
              <a:latin typeface="Courier New"/>
              <a:cs typeface="Courier New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1980012" y="2266903"/>
          <a:ext cx="2839085" cy="34131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354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2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8960">
                <a:tc>
                  <a:txBody>
                    <a:bodyPr/>
                    <a:lstStyle/>
                    <a:p>
                      <a:pPr marL="31750">
                        <a:lnSpc>
                          <a:spcPts val="1245"/>
                        </a:lnSpc>
                      </a:pPr>
                      <a:r>
                        <a:rPr sz="1100" spc="-10" dirty="0">
                          <a:latin typeface="Courier New"/>
                          <a:cs typeface="Courier New"/>
                        </a:rPr>
                        <a:t>-------Printing</a:t>
                      </a:r>
                      <a:endParaRPr sz="1100">
                        <a:latin typeface="Courier New"/>
                        <a:cs typeface="Courier New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050">
                        <a:latin typeface="Times New Roman"/>
                        <a:cs typeface="Times New Roman"/>
                      </a:endParaRPr>
                    </a:p>
                    <a:p>
                      <a:pPr marL="31750">
                        <a:lnSpc>
                          <a:spcPct val="100000"/>
                        </a:lnSpc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[1]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45"/>
                        </a:lnSpc>
                      </a:pPr>
                      <a:r>
                        <a:rPr sz="1100" spc="-20" dirty="0">
                          <a:latin typeface="Courier New"/>
                          <a:cs typeface="Courier New"/>
                        </a:rPr>
                        <a:t>list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41910">
                        <a:lnSpc>
                          <a:spcPts val="1245"/>
                        </a:lnSpc>
                      </a:pPr>
                      <a:r>
                        <a:rPr sz="1100" spc="-10" dirty="0">
                          <a:latin typeface="Courier New"/>
                          <a:cs typeface="Courier New"/>
                        </a:rPr>
                        <a:t>Start------</a:t>
                      </a:r>
                      <a:r>
                        <a:rPr sz="1100" spc="-50" dirty="0">
                          <a:latin typeface="Courier New"/>
                          <a:cs typeface="Courier New"/>
                        </a:rPr>
                        <a:t>-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[2]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048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75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[3]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[4]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[5]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048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575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[6]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[7]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[8]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048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575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[9]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4475">
                <a:tc>
                  <a:txBody>
                    <a:bodyPr/>
                    <a:lstStyle/>
                    <a:p>
                      <a:pPr marL="31750">
                        <a:lnSpc>
                          <a:spcPts val="1260"/>
                        </a:lnSpc>
                        <a:spcBef>
                          <a:spcPts val="565"/>
                        </a:spcBef>
                      </a:pPr>
                      <a:r>
                        <a:rPr sz="1100" spc="-10" dirty="0">
                          <a:latin typeface="Courier New"/>
                          <a:cs typeface="Courier New"/>
                        </a:rPr>
                        <a:t>-------Printing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60"/>
                        </a:lnSpc>
                        <a:spcBef>
                          <a:spcPts val="565"/>
                        </a:spcBef>
                      </a:pPr>
                      <a:r>
                        <a:rPr sz="1100" spc="-20" dirty="0">
                          <a:latin typeface="Courier New"/>
                          <a:cs typeface="Courier New"/>
                        </a:rPr>
                        <a:t>list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41910">
                        <a:lnSpc>
                          <a:spcPts val="1260"/>
                        </a:lnSpc>
                        <a:spcBef>
                          <a:spcPts val="565"/>
                        </a:spcBef>
                      </a:pPr>
                      <a:r>
                        <a:rPr sz="1100" spc="-10" dirty="0">
                          <a:latin typeface="Courier New"/>
                          <a:cs typeface="Courier New"/>
                        </a:rPr>
                        <a:t>End------</a:t>
                      </a:r>
                      <a:r>
                        <a:rPr sz="1100" spc="-50" dirty="0">
                          <a:latin typeface="Courier New"/>
                          <a:cs typeface="Courier New"/>
                        </a:rPr>
                        <a:t>-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1999062" y="5822491"/>
            <a:ext cx="2717165" cy="5168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100" dirty="0">
                <a:latin typeface="Courier New"/>
                <a:cs typeface="Courier New"/>
              </a:rPr>
              <a:t>Searching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the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for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[1]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0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</a:pPr>
            <a:r>
              <a:rPr sz="1100" dirty="0">
                <a:latin typeface="Courier New"/>
                <a:cs typeface="Courier New"/>
              </a:rPr>
              <a:t>Search</a:t>
            </a:r>
            <a:r>
              <a:rPr sz="1100" spc="-3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passed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[val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=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1]</a:t>
            </a:r>
            <a:endParaRPr sz="1100">
              <a:latin typeface="Courier New"/>
              <a:cs typeface="Courier New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1980012" y="6494479"/>
          <a:ext cx="2839085" cy="34664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354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03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2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8960">
                <a:tc>
                  <a:txBody>
                    <a:bodyPr/>
                    <a:lstStyle/>
                    <a:p>
                      <a:pPr marL="31750">
                        <a:lnSpc>
                          <a:spcPts val="1245"/>
                        </a:lnSpc>
                      </a:pPr>
                      <a:r>
                        <a:rPr sz="1100" spc="-10" dirty="0">
                          <a:latin typeface="Courier New"/>
                          <a:cs typeface="Courier New"/>
                        </a:rPr>
                        <a:t>-------Printing</a:t>
                      </a:r>
                      <a:endParaRPr sz="1100">
                        <a:latin typeface="Courier New"/>
                        <a:cs typeface="Courier New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endParaRPr sz="1050">
                        <a:latin typeface="Times New Roman"/>
                        <a:cs typeface="Times New Roman"/>
                      </a:endParaRPr>
                    </a:p>
                    <a:p>
                      <a:pPr marL="31750">
                        <a:lnSpc>
                          <a:spcPct val="100000"/>
                        </a:lnSpc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[1]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245"/>
                        </a:lnSpc>
                      </a:pPr>
                      <a:r>
                        <a:rPr sz="1100" spc="-20" dirty="0">
                          <a:latin typeface="Courier New"/>
                          <a:cs typeface="Courier New"/>
                        </a:rPr>
                        <a:t>list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41910">
                        <a:lnSpc>
                          <a:spcPts val="1245"/>
                        </a:lnSpc>
                      </a:pPr>
                      <a:r>
                        <a:rPr sz="1100" spc="-10" dirty="0">
                          <a:latin typeface="Courier New"/>
                          <a:cs typeface="Courier New"/>
                        </a:rPr>
                        <a:t>Start------</a:t>
                      </a:r>
                      <a:r>
                        <a:rPr sz="1100" spc="-50" dirty="0">
                          <a:latin typeface="Courier New"/>
                          <a:cs typeface="Courier New"/>
                        </a:rPr>
                        <a:t>-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[2]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048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75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[3]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575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[4]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[5]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[6]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048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575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[7]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[8]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448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r>
                        <a:rPr sz="1100" spc="-25" dirty="0">
                          <a:latin typeface="Courier New"/>
                          <a:cs typeface="Courier New"/>
                        </a:rPr>
                        <a:t>[9]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048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781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10" dirty="0">
                          <a:latin typeface="Courier New"/>
                          <a:cs typeface="Courier New"/>
                        </a:rPr>
                        <a:t>-------Printing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20" dirty="0">
                          <a:latin typeface="Courier New"/>
                          <a:cs typeface="Courier New"/>
                        </a:rPr>
                        <a:t>list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tc>
                  <a:txBody>
                    <a:bodyPr/>
                    <a:lstStyle/>
                    <a:p>
                      <a:pPr marL="4191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100" spc="-10" dirty="0">
                          <a:latin typeface="Courier New"/>
                          <a:cs typeface="Courier New"/>
                        </a:rPr>
                        <a:t>End------</a:t>
                      </a:r>
                      <a:r>
                        <a:rPr sz="1100" spc="-50" dirty="0">
                          <a:latin typeface="Courier New"/>
                          <a:cs typeface="Courier New"/>
                        </a:rPr>
                        <a:t>-</a:t>
                      </a:r>
                      <a:endParaRPr sz="1100">
                        <a:latin typeface="Courier New"/>
                        <a:cs typeface="Courier New"/>
                      </a:endParaRPr>
                    </a:p>
                  </a:txBody>
                  <a:tcPr marL="0" marR="0" marT="71755" marB="0">
                    <a:solidFill>
                      <a:srgbClr val="FDEA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47899" y="933499"/>
            <a:ext cx="4343400" cy="8686800"/>
          </a:xfrm>
          <a:custGeom>
            <a:avLst/>
            <a:gdLst/>
            <a:ahLst/>
            <a:cxnLst/>
            <a:rect l="l" t="t" r="r" b="b"/>
            <a:pathLst>
              <a:path w="4343400" h="8686800">
                <a:moveTo>
                  <a:pt x="4343400" y="0"/>
                </a:moveTo>
                <a:lnTo>
                  <a:pt x="0" y="0"/>
                </a:lnTo>
                <a:lnTo>
                  <a:pt x="0" y="8686799"/>
                </a:lnTo>
                <a:lnTo>
                  <a:pt x="4343400" y="8686799"/>
                </a:lnTo>
                <a:lnTo>
                  <a:pt x="4343400" y="0"/>
                </a:lnTo>
                <a:close/>
              </a:path>
            </a:pathLst>
          </a:custGeom>
          <a:solidFill>
            <a:srgbClr val="FDEA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914955" y="942643"/>
            <a:ext cx="2885440" cy="84874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dirty="0">
                <a:latin typeface="Courier New"/>
                <a:cs typeface="Courier New"/>
              </a:rPr>
              <a:t>Searching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the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for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[5]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dirty="0">
                <a:latin typeface="Courier New"/>
                <a:cs typeface="Courier New"/>
              </a:rPr>
              <a:t>Search</a:t>
            </a:r>
            <a:r>
              <a:rPr sz="1100" spc="-3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passed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[val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=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5]</a:t>
            </a:r>
            <a:endParaRPr sz="1100">
              <a:latin typeface="Courier New"/>
              <a:cs typeface="Courier New"/>
            </a:endParaRPr>
          </a:p>
          <a:p>
            <a:pPr marL="96520" marR="5080">
              <a:lnSpc>
                <a:spcPts val="2570"/>
              </a:lnSpc>
              <a:spcBef>
                <a:spcPts val="265"/>
              </a:spcBef>
            </a:pPr>
            <a:r>
              <a:rPr sz="1100" spc="-10" dirty="0">
                <a:latin typeface="Courier New"/>
                <a:cs typeface="Courier New"/>
              </a:rPr>
              <a:t>-------</a:t>
            </a:r>
            <a:r>
              <a:rPr sz="1100" dirty="0">
                <a:latin typeface="Courier New"/>
                <a:cs typeface="Courier New"/>
              </a:rPr>
              <a:t>Printing</a:t>
            </a:r>
            <a:r>
              <a:rPr sz="1100" spc="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15" dirty="0">
                <a:latin typeface="Courier New"/>
                <a:cs typeface="Courier New"/>
              </a:rPr>
              <a:t> </a:t>
            </a:r>
            <a:r>
              <a:rPr sz="1100" spc="-10" dirty="0">
                <a:latin typeface="Courier New"/>
                <a:cs typeface="Courier New"/>
              </a:rPr>
              <a:t>Start------</a:t>
            </a:r>
            <a:r>
              <a:rPr sz="1100" spc="-50" dirty="0">
                <a:latin typeface="Courier New"/>
                <a:cs typeface="Courier New"/>
              </a:rPr>
              <a:t>- </a:t>
            </a:r>
            <a:r>
              <a:rPr sz="1100" spc="-25" dirty="0">
                <a:latin typeface="Courier New"/>
                <a:cs typeface="Courier New"/>
              </a:rPr>
              <a:t>[2]</a:t>
            </a: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  <a:spcBef>
                <a:spcPts val="955"/>
              </a:spcBef>
            </a:pPr>
            <a:r>
              <a:rPr sz="1100" spc="-25" dirty="0">
                <a:latin typeface="Courier New"/>
                <a:cs typeface="Courier New"/>
              </a:rPr>
              <a:t>[3]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[4]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5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[5]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  <a:spcBef>
                <a:spcPts val="5"/>
              </a:spcBef>
            </a:pPr>
            <a:r>
              <a:rPr sz="1100" spc="-25" dirty="0">
                <a:latin typeface="Courier New"/>
                <a:cs typeface="Courier New"/>
              </a:rPr>
              <a:t>[6]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[7]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05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[8]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[9]</a:t>
            </a:r>
            <a:endParaRPr sz="1100">
              <a:latin typeface="Courier New"/>
              <a:cs typeface="Courier New"/>
            </a:endParaRPr>
          </a:p>
          <a:p>
            <a:pPr marL="96520" marR="88900">
              <a:lnSpc>
                <a:spcPct val="193900"/>
              </a:lnSpc>
              <a:spcBef>
                <a:spcPts val="10"/>
              </a:spcBef>
              <a:tabLst>
                <a:tab pos="1610360" algn="l"/>
              </a:tabLst>
            </a:pPr>
            <a:r>
              <a:rPr sz="1100" spc="-10" dirty="0">
                <a:latin typeface="Courier New"/>
                <a:cs typeface="Courier New"/>
              </a:rPr>
              <a:t>-------</a:t>
            </a:r>
            <a:r>
              <a:rPr sz="1100" dirty="0">
                <a:latin typeface="Courier New"/>
                <a:cs typeface="Courier New"/>
              </a:rPr>
              <a:t>Printing list</a:t>
            </a:r>
            <a:r>
              <a:rPr sz="1100" spc="10" dirty="0">
                <a:latin typeface="Courier New"/>
                <a:cs typeface="Courier New"/>
              </a:rPr>
              <a:t> </a:t>
            </a:r>
            <a:r>
              <a:rPr sz="1100" spc="-10" dirty="0">
                <a:latin typeface="Courier New"/>
                <a:cs typeface="Courier New"/>
              </a:rPr>
              <a:t>End------</a:t>
            </a:r>
            <a:r>
              <a:rPr sz="1100" spc="-50" dirty="0">
                <a:latin typeface="Courier New"/>
                <a:cs typeface="Courier New"/>
              </a:rPr>
              <a:t>- </a:t>
            </a:r>
            <a:r>
              <a:rPr sz="1100" dirty="0">
                <a:latin typeface="Courier New"/>
                <a:cs typeface="Courier New"/>
              </a:rPr>
              <a:t>Deleting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[5]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from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spc="-20" dirty="0">
                <a:latin typeface="Courier New"/>
                <a:cs typeface="Courier New"/>
              </a:rPr>
              <a:t>list </a:t>
            </a:r>
            <a:r>
              <a:rPr sz="1100" dirty="0">
                <a:latin typeface="Courier New"/>
                <a:cs typeface="Courier New"/>
              </a:rPr>
              <a:t>Searching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the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for</a:t>
            </a:r>
            <a:r>
              <a:rPr sz="1100" spc="-2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value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[5] </a:t>
            </a:r>
            <a:r>
              <a:rPr sz="1100" dirty="0">
                <a:latin typeface="Courier New"/>
                <a:cs typeface="Courier New"/>
              </a:rPr>
              <a:t>delete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[val</a:t>
            </a:r>
            <a:r>
              <a:rPr sz="1100" spc="-20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=</a:t>
            </a:r>
            <a:r>
              <a:rPr sz="1100" spc="-15" dirty="0">
                <a:latin typeface="Courier New"/>
                <a:cs typeface="Courier New"/>
              </a:rPr>
              <a:t> </a:t>
            </a:r>
            <a:r>
              <a:rPr sz="1100" spc="-25" dirty="0">
                <a:latin typeface="Courier New"/>
                <a:cs typeface="Courier New"/>
              </a:rPr>
              <a:t>5]</a:t>
            </a:r>
            <a:r>
              <a:rPr sz="1100" dirty="0">
                <a:latin typeface="Courier New"/>
                <a:cs typeface="Courier New"/>
              </a:rPr>
              <a:t>	</a:t>
            </a:r>
            <a:r>
              <a:rPr sz="1100" spc="-10" dirty="0">
                <a:latin typeface="Courier New"/>
                <a:cs typeface="Courier New"/>
              </a:rPr>
              <a:t>passed</a:t>
            </a:r>
            <a:endParaRPr sz="1100">
              <a:latin typeface="Courier New"/>
              <a:cs typeface="Courier New"/>
            </a:endParaRPr>
          </a:p>
          <a:p>
            <a:pPr marL="96520" marR="5080">
              <a:lnSpc>
                <a:spcPct val="192700"/>
              </a:lnSpc>
              <a:spcBef>
                <a:spcPts val="25"/>
              </a:spcBef>
            </a:pPr>
            <a:r>
              <a:rPr sz="1100" spc="-10" dirty="0">
                <a:latin typeface="Courier New"/>
                <a:cs typeface="Courier New"/>
              </a:rPr>
              <a:t>-------</a:t>
            </a:r>
            <a:r>
              <a:rPr sz="1100" dirty="0">
                <a:latin typeface="Courier New"/>
                <a:cs typeface="Courier New"/>
              </a:rPr>
              <a:t>Printing</a:t>
            </a:r>
            <a:r>
              <a:rPr sz="1100" spc="5" dirty="0">
                <a:latin typeface="Courier New"/>
                <a:cs typeface="Courier New"/>
              </a:rPr>
              <a:t> </a:t>
            </a:r>
            <a:r>
              <a:rPr sz="1100" dirty="0">
                <a:latin typeface="Courier New"/>
                <a:cs typeface="Courier New"/>
              </a:rPr>
              <a:t>list</a:t>
            </a:r>
            <a:r>
              <a:rPr sz="1100" spc="15" dirty="0">
                <a:latin typeface="Courier New"/>
                <a:cs typeface="Courier New"/>
              </a:rPr>
              <a:t> </a:t>
            </a:r>
            <a:r>
              <a:rPr sz="1100" spc="-10" dirty="0">
                <a:latin typeface="Courier New"/>
                <a:cs typeface="Courier New"/>
              </a:rPr>
              <a:t>Start------</a:t>
            </a:r>
            <a:r>
              <a:rPr sz="1100" spc="-50" dirty="0">
                <a:latin typeface="Courier New"/>
                <a:cs typeface="Courier New"/>
              </a:rPr>
              <a:t>- </a:t>
            </a:r>
            <a:r>
              <a:rPr sz="1100" spc="-25" dirty="0">
                <a:latin typeface="Courier New"/>
                <a:cs typeface="Courier New"/>
              </a:rPr>
              <a:t>[2]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[3]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  <a:spcBef>
                <a:spcPts val="5"/>
              </a:spcBef>
            </a:pPr>
            <a:r>
              <a:rPr sz="1100" spc="-25" dirty="0">
                <a:latin typeface="Courier New"/>
                <a:cs typeface="Courier New"/>
              </a:rPr>
              <a:t>[4]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05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[6]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[7]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</a:pPr>
            <a:r>
              <a:rPr sz="1100" spc="-25" dirty="0">
                <a:latin typeface="Courier New"/>
                <a:cs typeface="Courier New"/>
              </a:rPr>
              <a:t>[8]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  <a:spcBef>
                <a:spcPts val="5"/>
              </a:spcBef>
            </a:pPr>
            <a:r>
              <a:rPr sz="1100" spc="-25" dirty="0">
                <a:latin typeface="Courier New"/>
                <a:cs typeface="Courier New"/>
              </a:rPr>
              <a:t>[9]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050">
              <a:latin typeface="Courier New"/>
              <a:cs typeface="Courier New"/>
            </a:endParaRPr>
          </a:p>
          <a:p>
            <a:pPr marL="96520">
              <a:lnSpc>
                <a:spcPct val="100000"/>
              </a:lnSpc>
              <a:spcBef>
                <a:spcPts val="5"/>
              </a:spcBef>
            </a:pPr>
            <a:r>
              <a:rPr sz="1100" spc="-10" dirty="0">
                <a:latin typeface="Courier New"/>
                <a:cs typeface="Courier New"/>
              </a:rPr>
              <a:t>-------</a:t>
            </a:r>
            <a:r>
              <a:rPr sz="1100" dirty="0">
                <a:latin typeface="Courier New"/>
                <a:cs typeface="Courier New"/>
              </a:rPr>
              <a:t>Printing list</a:t>
            </a:r>
            <a:r>
              <a:rPr sz="1100" spc="10" dirty="0">
                <a:latin typeface="Courier New"/>
                <a:cs typeface="Courier New"/>
              </a:rPr>
              <a:t> </a:t>
            </a:r>
            <a:r>
              <a:rPr sz="1100" spc="-10" dirty="0">
                <a:latin typeface="Courier New"/>
                <a:cs typeface="Courier New"/>
              </a:rPr>
              <a:t>End------</a:t>
            </a:r>
            <a:r>
              <a:rPr sz="1100" spc="-50" dirty="0">
                <a:latin typeface="Courier New"/>
                <a:cs typeface="Courier New"/>
              </a:rPr>
              <a:t>-</a:t>
            </a:r>
            <a:endParaRPr sz="11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1100">
              <a:latin typeface="Courier New"/>
              <a:cs typeface="Courier New"/>
            </a:endParaRPr>
          </a:p>
          <a:p>
            <a:pPr marL="69215" algn="ctr">
              <a:lnSpc>
                <a:spcPts val="1295"/>
              </a:lnSpc>
            </a:pPr>
            <a:r>
              <a:rPr sz="1100" dirty="0">
                <a:latin typeface="Courier New"/>
                <a:cs typeface="Courier New"/>
              </a:rPr>
              <a:t>.</a:t>
            </a:r>
            <a:endParaRPr sz="1100">
              <a:latin typeface="Courier New"/>
              <a:cs typeface="Courier New"/>
            </a:endParaRPr>
          </a:p>
          <a:p>
            <a:pPr marL="69215" algn="ctr">
              <a:lnSpc>
                <a:spcPts val="1285"/>
              </a:lnSpc>
            </a:pPr>
            <a:r>
              <a:rPr sz="1100" dirty="0">
                <a:latin typeface="Courier New"/>
                <a:cs typeface="Courier New"/>
              </a:rPr>
              <a:t>.</a:t>
            </a:r>
            <a:endParaRPr sz="1100">
              <a:latin typeface="Courier New"/>
              <a:cs typeface="Courier New"/>
            </a:endParaRPr>
          </a:p>
          <a:p>
            <a:pPr marL="69215" algn="ctr">
              <a:lnSpc>
                <a:spcPts val="1285"/>
              </a:lnSpc>
            </a:pPr>
            <a:r>
              <a:rPr sz="1100" dirty="0">
                <a:latin typeface="Courier New"/>
                <a:cs typeface="Courier New"/>
              </a:rPr>
              <a:t>.</a:t>
            </a:r>
            <a:endParaRPr sz="1100">
              <a:latin typeface="Courier New"/>
              <a:cs typeface="Courier New"/>
            </a:endParaRPr>
          </a:p>
          <a:p>
            <a:pPr marL="69215" algn="ctr">
              <a:lnSpc>
                <a:spcPts val="1295"/>
              </a:lnSpc>
            </a:pPr>
            <a:r>
              <a:rPr sz="1100" dirty="0">
                <a:latin typeface="Courier New"/>
                <a:cs typeface="Courier New"/>
              </a:rPr>
              <a:t>.</a:t>
            </a:r>
            <a:endParaRPr sz="11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981</Words>
  <Application>Microsoft Office PowerPoint</Application>
  <PresentationFormat>Custom</PresentationFormat>
  <Paragraphs>257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Courier New</vt:lpstr>
      <vt:lpstr>Times New Roman</vt:lpstr>
      <vt:lpstr>Cambria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Word - linked_list_exp.docx</dc:title>
  <cp:lastModifiedBy>Teba Aljumaili</cp:lastModifiedBy>
  <cp:revision>2</cp:revision>
  <dcterms:created xsi:type="dcterms:W3CDTF">2022-07-29T04:45:44Z</dcterms:created>
  <dcterms:modified xsi:type="dcterms:W3CDTF">2022-09-19T10:21:06Z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2022-03-02T00:00:00Z</vt:filetime>
  </property>
  <property fmtid="{D5CDD505-2E9C-101B-9397-08002B2CF9AE}" pid="3" name="Creator">
    <vt:lpwstr>Word</vt:lpwstr>
  </property>
  <property fmtid="{D5CDD505-2E9C-101B-9397-08002B2CF9AE}" pid="4" name="LastSaved">
    <vt:filetime>2022-07-29T00:00:00Z</vt:filetime>
  </property>
</Properties>
</file>